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5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30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7" r:id="rId23"/>
    <p:sldId id="303" r:id="rId24"/>
    <p:sldId id="278" r:id="rId25"/>
    <p:sldId id="304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1" r:id="rId47"/>
    <p:sldId id="300" r:id="rId48"/>
    <p:sldId id="302" r:id="rId4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Lato" panose="02010600030101010101" charset="0"/>
      <p:regular r:id="rId55"/>
      <p:bold r:id="rId56"/>
      <p:italic r:id="rId57"/>
      <p:boldItalic r:id="rId58"/>
    </p:embeddedFont>
    <p:embeddedFont>
      <p:font typeface="Leelawadee" panose="020B0502040204020203" pitchFamily="34" charset="-34"/>
      <p:regular r:id="rId59"/>
      <p:bold r:id="rId60"/>
    </p:embeddedFont>
    <p:embeddedFont>
      <p:font typeface="Raleway" panose="02010600030101010101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pos="894">
          <p15:clr>
            <a:srgbClr val="9AA0A6"/>
          </p15:clr>
        </p15:guide>
        <p15:guide id="3" pos="2484">
          <p15:clr>
            <a:srgbClr val="9AA0A6"/>
          </p15:clr>
        </p15:guide>
        <p15:guide id="4" orient="horz" pos="159">
          <p15:clr>
            <a:srgbClr val="9AA0A6"/>
          </p15:clr>
        </p15:guide>
        <p15:guide id="5" orient="horz" pos="3081">
          <p15:clr>
            <a:srgbClr val="9AA0A6"/>
          </p15:clr>
        </p15:guide>
        <p15:guide id="6" pos="36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4" y="138"/>
      </p:cViewPr>
      <p:guideLst>
        <p:guide pos="2880"/>
        <p:guide pos="894"/>
        <p:guide pos="2484"/>
        <p:guide orient="horz" pos="159"/>
        <p:guide orient="horz" pos="3081"/>
        <p:guide pos="3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05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63" Type="http://schemas.openxmlformats.org/officeDocument/2006/relationships/font" Target="fonts/font13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7.fntdata"/><Relationship Id="rId61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febf09e68_1_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4febf09e68_1_4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febf09e68_1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febf09e68_1_5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febf09e68_1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febf09e68_1_5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febf09e68_1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febf09e68_1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febf09e68_1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febf09e68_1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4febf09e68_1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4febf09e68_1_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febf09e68_1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febf09e68_1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" name="Google Shape;24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/>
              <a:t>build hundreds of decision trees → combines them into a single model</a:t>
            </a:r>
            <a:endParaRPr/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/>
              <a:t>tolerant of  noise.</a:t>
            </a:r>
            <a:endParaRPr/>
          </a:p>
          <a:p>
            <a:pPr marL="137160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-US"/>
              <a:t>Being robust to noise means that small changes in the training dataset will have little, if any, impact on the final decisions made by the resulting model (</a:t>
            </a:r>
            <a:endParaRPr sz="1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febf09e6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febf09e6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cee62bd57_2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cee62bd57_2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4febf09e68_1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4febf09e68_1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febf09e68_1_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febf09e68_1_5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4febf09e68_1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4febf09e68_1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febf09e68_1_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febf09e68_1_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cee62bd57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cee62bd57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4fe642e24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4fe642e24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febf09e6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febf09e6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4febf09e6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4febf09e6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4fe642e24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4fe642e24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4febf09e68_1_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4febf09e68_1_5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4febf09e68_1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4febf09e68_1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4fe642e24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4fe642e24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4febf09e68_1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4febf09e68_1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4febf09e68_1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4febf09e68_1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4febf09e68_1_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4febf09e68_1_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4febf09e68_1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4febf09e68_1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febf09e6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febf09e6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4febf09e68_1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4febf09e68_1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4cee62bd57_1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4cee62bd57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4cee62bd57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4cee62bd57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4cee62bd57_1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4cee62bd57_1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4cee62bd57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4cee62bd57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4cee62bd57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4cee62bd57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febf09e6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febf09e6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febf09e68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febf09e68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febf09e68_1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febf09e68_1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febf09e68_1_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febf09e68_1_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" name="Google Shape;45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6" name="Google Shape;46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7647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" name="Google Shape;28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9" name="Google Shape;29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" name="Google Shape;36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7" name="Google Shape;37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" name="Google Shape;45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6" name="Google Shape;46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4" name="Google Shape;54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" name="Google Shape;56;p8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" name="Google Shape;61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2" name="Google Shape;62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9" name="Google Shape;69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" name="Google Shape;71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ctrTitle"/>
          </p:nvPr>
        </p:nvSpPr>
        <p:spPr>
          <a:xfrm>
            <a:off x="729625" y="204940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US" sz="3400"/>
              <a:t>Random Forest</a:t>
            </a:r>
            <a:endParaRPr sz="4400"/>
          </a:p>
        </p:txBody>
      </p:sp>
      <p:sp>
        <p:nvSpPr>
          <p:cNvPr id="80" name="Google Shape;80;p1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800" b="1"/>
              <a:t>Team 17</a:t>
            </a:r>
            <a:endParaRPr sz="1800" b="1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/>
              <a:t>Duncan Wingfield, Jessy Sun, Nada Liang, Travis Li</a:t>
            </a:r>
            <a:endParaRPr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8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/>
              <a:t>Regression Tree</a:t>
            </a: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body" idx="1"/>
          </p:nvPr>
        </p:nvSpPr>
        <p:spPr>
          <a:xfrm>
            <a:off x="727650" y="2097250"/>
            <a:ext cx="7688700" cy="10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dirty="0"/>
              <a:t>Response:   (continuous or quantitative output)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-US" dirty="0"/>
              <a:t>Mean response of a leaf → prediction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endParaRPr dirty="0"/>
          </a:p>
        </p:txBody>
      </p:sp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4782775" y="1318641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en-US"/>
              <a:t>Classification tree</a:t>
            </a: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4737175" y="2097250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</a:pPr>
            <a:r>
              <a:rPr lang="en-US"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Response:  (categorical output)</a:t>
            </a:r>
            <a:endParaRPr sz="1300"/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</a:pPr>
            <a:r>
              <a:rPr lang="en-US"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Most common response → prediction</a:t>
            </a:r>
            <a:endParaRPr sz="1300" b="0" i="0" u="none" strike="noStrike" cap="non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</a:pPr>
            <a:r>
              <a:rPr lang="en-US"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300"/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</a:pPr>
            <a:endParaRPr sz="1300" b="0" i="0" u="none" strike="noStrike" cap="non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</a:pPr>
            <a:endParaRPr sz="1300" b="0" i="0" u="none" strike="noStrike" cap="non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endParaRPr sz="1300" b="0" i="0" u="none" strike="noStrike" cap="non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2255100" y="3005850"/>
            <a:ext cx="5631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*salary of a baseball player</a:t>
            </a:r>
            <a:endParaRPr sz="15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← Number of years he has played (Years)</a:t>
            </a:r>
            <a:endParaRPr sz="15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← Number of hits he made in the previous year (Hits)</a:t>
            </a:r>
            <a:endParaRPr sz="15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8B5BAEF-C39E-48E7-B50D-592ED31483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Regression Tree (Predict log salary of a baseball player)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BBB0204-8D18-4F4F-82CC-0187352EC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626" y="728085"/>
            <a:ext cx="6868391" cy="315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45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1339050" y="854775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CASE TIME IN R</a:t>
            </a:r>
            <a:endParaRPr dirty="0"/>
          </a:p>
        </p:txBody>
      </p:sp>
      <p:sp>
        <p:nvSpPr>
          <p:cNvPr id="162" name="Google Shape;162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D11A4A9-A6F8-4F9D-B898-98793A034812}"/>
              </a:ext>
            </a:extLst>
          </p:cNvPr>
          <p:cNvSpPr/>
          <p:nvPr/>
        </p:nvSpPr>
        <p:spPr>
          <a:xfrm>
            <a:off x="1415810" y="2750372"/>
            <a:ext cx="60344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Model 2: Single Classification Tree </a:t>
            </a:r>
            <a:r>
              <a:rPr lang="en-US" dirty="0">
                <a:sym typeface="Wingdings" panose="05000000000000000000" pitchFamily="2" charset="2"/>
              </a:rPr>
              <a:t> Customer Churn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/>
          <p:nvPr/>
        </p:nvSpPr>
        <p:spPr>
          <a:xfrm>
            <a:off x="495300" y="2089825"/>
            <a:ext cx="6050100" cy="11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Lato"/>
                <a:ea typeface="Lato"/>
                <a:cs typeface="Lato"/>
                <a:sym typeface="Lato"/>
              </a:rPr>
              <a:t>A Pruned Single Tree</a:t>
            </a:r>
            <a:endParaRPr sz="24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495300" y="2524125"/>
            <a:ext cx="8515200" cy="11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ACCURACY : </a:t>
            </a:r>
            <a:r>
              <a:rPr lang="en-US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0.896</a:t>
            </a:r>
            <a:endParaRPr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9" name="Google Shape;169;p23"/>
          <p:cNvPicPr preferRelativeResize="0"/>
          <p:nvPr/>
        </p:nvPicPr>
        <p:blipFill rotWithShape="1">
          <a:blip r:embed="rId3">
            <a:alphaModFix/>
          </a:blip>
          <a:srcRect l="15247"/>
          <a:stretch/>
        </p:blipFill>
        <p:spPr>
          <a:xfrm>
            <a:off x="3943450" y="251975"/>
            <a:ext cx="5245500" cy="463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/>
        </p:nvSpPr>
        <p:spPr>
          <a:xfrm>
            <a:off x="4948325" y="1661425"/>
            <a:ext cx="4591800" cy="11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TYPE I: FALSE POSITIVE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LOYAL CUSTOMER =&gt; PREDICT LEAVING</a:t>
            </a:r>
            <a:endParaRPr/>
          </a:p>
        </p:txBody>
      </p:sp>
      <p:sp>
        <p:nvSpPr>
          <p:cNvPr id="176" name="Google Shape;176;p24"/>
          <p:cNvSpPr txBox="1"/>
          <p:nvPr/>
        </p:nvSpPr>
        <p:spPr>
          <a:xfrm>
            <a:off x="4992675" y="2852050"/>
            <a:ext cx="41484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TYPE II: FALSE NEGATIVE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LEAVING CUSTOMER =&gt; PREDICT LOYALTY</a:t>
            </a:r>
            <a:endParaRPr dirty="0"/>
          </a:p>
        </p:txBody>
      </p:sp>
      <p:grpSp>
        <p:nvGrpSpPr>
          <p:cNvPr id="177" name="Google Shape;177;p24"/>
          <p:cNvGrpSpPr/>
          <p:nvPr/>
        </p:nvGrpSpPr>
        <p:grpSpPr>
          <a:xfrm>
            <a:off x="1417138" y="1244100"/>
            <a:ext cx="3559775" cy="1127700"/>
            <a:chOff x="1432875" y="424950"/>
            <a:chExt cx="3559775" cy="1127700"/>
          </a:xfrm>
        </p:grpSpPr>
        <p:cxnSp>
          <p:nvCxnSpPr>
            <p:cNvPr id="178" name="Google Shape;178;p24"/>
            <p:cNvCxnSpPr/>
            <p:nvPr/>
          </p:nvCxnSpPr>
          <p:spPr>
            <a:xfrm>
              <a:off x="1885950" y="1085850"/>
              <a:ext cx="2028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24"/>
            <p:cNvCxnSpPr/>
            <p:nvPr/>
          </p:nvCxnSpPr>
          <p:spPr>
            <a:xfrm>
              <a:off x="1861575" y="742950"/>
              <a:ext cx="0" cy="809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24"/>
            <p:cNvCxnSpPr/>
            <p:nvPr/>
          </p:nvCxnSpPr>
          <p:spPr>
            <a:xfrm>
              <a:off x="2614050" y="742950"/>
              <a:ext cx="0" cy="809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1" name="Google Shape;181;p24"/>
            <p:cNvSpPr txBox="1"/>
            <p:nvPr/>
          </p:nvSpPr>
          <p:spPr>
            <a:xfrm>
              <a:off x="1432875" y="672600"/>
              <a:ext cx="428700" cy="31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No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2" name="Google Shape;182;p24"/>
            <p:cNvSpPr txBox="1"/>
            <p:nvPr/>
          </p:nvSpPr>
          <p:spPr>
            <a:xfrm>
              <a:off x="1464075" y="1107825"/>
              <a:ext cx="518700" cy="31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Yes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3" name="Google Shape;183;p24"/>
            <p:cNvSpPr txBox="1"/>
            <p:nvPr/>
          </p:nvSpPr>
          <p:spPr>
            <a:xfrm>
              <a:off x="2023463" y="424950"/>
              <a:ext cx="428700" cy="31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No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4" name="Google Shape;184;p24"/>
            <p:cNvSpPr txBox="1"/>
            <p:nvPr/>
          </p:nvSpPr>
          <p:spPr>
            <a:xfrm>
              <a:off x="2681550" y="424950"/>
              <a:ext cx="518700" cy="31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Yes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5" name="Google Shape;185;p24"/>
            <p:cNvSpPr txBox="1"/>
            <p:nvPr/>
          </p:nvSpPr>
          <p:spPr>
            <a:xfrm>
              <a:off x="1971675" y="698250"/>
              <a:ext cx="9144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862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6" name="Google Shape;186;p24"/>
            <p:cNvSpPr txBox="1"/>
            <p:nvPr/>
          </p:nvSpPr>
          <p:spPr>
            <a:xfrm>
              <a:off x="2737625" y="698250"/>
              <a:ext cx="9144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0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7" name="Google Shape;187;p24"/>
            <p:cNvSpPr txBox="1"/>
            <p:nvPr/>
          </p:nvSpPr>
          <p:spPr>
            <a:xfrm>
              <a:off x="2757750" y="1133475"/>
              <a:ext cx="9144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0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8" name="Google Shape;188;p24"/>
            <p:cNvSpPr txBox="1"/>
            <p:nvPr/>
          </p:nvSpPr>
          <p:spPr>
            <a:xfrm>
              <a:off x="1978450" y="1133475"/>
              <a:ext cx="5187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138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189" name="Google Shape;189;p24"/>
            <p:cNvCxnSpPr/>
            <p:nvPr/>
          </p:nvCxnSpPr>
          <p:spPr>
            <a:xfrm>
              <a:off x="3271275" y="742950"/>
              <a:ext cx="0" cy="809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0" name="Google Shape;190;p24"/>
            <p:cNvSpPr txBox="1"/>
            <p:nvPr/>
          </p:nvSpPr>
          <p:spPr>
            <a:xfrm>
              <a:off x="3429625" y="698250"/>
              <a:ext cx="9144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0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1" name="Google Shape;191;p24"/>
            <p:cNvSpPr txBox="1"/>
            <p:nvPr/>
          </p:nvSpPr>
          <p:spPr>
            <a:xfrm>
              <a:off x="3429625" y="1133475"/>
              <a:ext cx="9144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1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2" name="Google Shape;192;p24"/>
            <p:cNvSpPr txBox="1"/>
            <p:nvPr/>
          </p:nvSpPr>
          <p:spPr>
            <a:xfrm>
              <a:off x="3939225" y="698250"/>
              <a:ext cx="790500" cy="40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0000"/>
                  </a:solidFill>
                </a:rPr>
                <a:t>TYPE I</a:t>
              </a: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193" name="Google Shape;193;p24"/>
            <p:cNvSpPr txBox="1"/>
            <p:nvPr/>
          </p:nvSpPr>
          <p:spPr>
            <a:xfrm>
              <a:off x="3932750" y="1133475"/>
              <a:ext cx="1059900" cy="40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0000"/>
                  </a:solidFill>
                </a:rPr>
                <a:t>TYPE II</a:t>
              </a: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194" name="Google Shape;194;p24"/>
          <p:cNvGrpSpPr/>
          <p:nvPr/>
        </p:nvGrpSpPr>
        <p:grpSpPr>
          <a:xfrm>
            <a:off x="1435063" y="2482350"/>
            <a:ext cx="3555525" cy="1127700"/>
            <a:chOff x="1435063" y="2482350"/>
            <a:chExt cx="3555525" cy="1127700"/>
          </a:xfrm>
        </p:grpSpPr>
        <p:cxnSp>
          <p:nvCxnSpPr>
            <p:cNvPr id="195" name="Google Shape;195;p24"/>
            <p:cNvCxnSpPr/>
            <p:nvPr/>
          </p:nvCxnSpPr>
          <p:spPr>
            <a:xfrm>
              <a:off x="1888138" y="3143250"/>
              <a:ext cx="20289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24"/>
            <p:cNvCxnSpPr/>
            <p:nvPr/>
          </p:nvCxnSpPr>
          <p:spPr>
            <a:xfrm>
              <a:off x="1863763" y="2800350"/>
              <a:ext cx="0" cy="809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24"/>
            <p:cNvCxnSpPr/>
            <p:nvPr/>
          </p:nvCxnSpPr>
          <p:spPr>
            <a:xfrm>
              <a:off x="2616238" y="2800350"/>
              <a:ext cx="0" cy="809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8" name="Google Shape;198;p24"/>
            <p:cNvSpPr txBox="1"/>
            <p:nvPr/>
          </p:nvSpPr>
          <p:spPr>
            <a:xfrm>
              <a:off x="1435063" y="2730000"/>
              <a:ext cx="428700" cy="31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No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9" name="Google Shape;199;p24"/>
            <p:cNvSpPr txBox="1"/>
            <p:nvPr/>
          </p:nvSpPr>
          <p:spPr>
            <a:xfrm>
              <a:off x="1466263" y="3165225"/>
              <a:ext cx="518700" cy="31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Yes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2025650" y="2482350"/>
              <a:ext cx="428700" cy="31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No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1" name="Google Shape;201;p24"/>
            <p:cNvSpPr txBox="1"/>
            <p:nvPr/>
          </p:nvSpPr>
          <p:spPr>
            <a:xfrm>
              <a:off x="2683738" y="2482350"/>
              <a:ext cx="518700" cy="31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Yes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1973863" y="2755650"/>
              <a:ext cx="9144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828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3" name="Google Shape;203;p24"/>
            <p:cNvSpPr txBox="1"/>
            <p:nvPr/>
          </p:nvSpPr>
          <p:spPr>
            <a:xfrm>
              <a:off x="2739813" y="2755650"/>
              <a:ext cx="9144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11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2759938" y="3190875"/>
              <a:ext cx="9144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68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5" name="Google Shape;205;p24"/>
            <p:cNvSpPr txBox="1"/>
            <p:nvPr/>
          </p:nvSpPr>
          <p:spPr>
            <a:xfrm>
              <a:off x="1980638" y="3190875"/>
              <a:ext cx="5187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93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06" name="Google Shape;206;p24"/>
            <p:cNvCxnSpPr/>
            <p:nvPr/>
          </p:nvCxnSpPr>
          <p:spPr>
            <a:xfrm>
              <a:off x="3273463" y="2800350"/>
              <a:ext cx="0" cy="809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7" name="Google Shape;207;p24"/>
            <p:cNvSpPr txBox="1"/>
            <p:nvPr/>
          </p:nvSpPr>
          <p:spPr>
            <a:xfrm>
              <a:off x="3431813" y="2755650"/>
              <a:ext cx="9144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0.013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3431813" y="3190875"/>
              <a:ext cx="9144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ato"/>
                  <a:ea typeface="Lato"/>
                  <a:cs typeface="Lato"/>
                  <a:sym typeface="Lato"/>
                </a:rPr>
                <a:t>0.578</a:t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9" name="Google Shape;209;p24"/>
            <p:cNvSpPr txBox="1"/>
            <p:nvPr/>
          </p:nvSpPr>
          <p:spPr>
            <a:xfrm>
              <a:off x="3941413" y="2755650"/>
              <a:ext cx="790500" cy="40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0000"/>
                  </a:solidFill>
                </a:rPr>
                <a:t>TYPE I</a:t>
              </a: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930688" y="3190875"/>
              <a:ext cx="1059900" cy="40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0000"/>
                  </a:solidFill>
                </a:rPr>
                <a:t>TYPE II</a:t>
              </a:r>
              <a:endParaRPr>
                <a:solidFill>
                  <a:srgbClr val="FF0000"/>
                </a:solidFill>
              </a:endParaRPr>
            </a:p>
          </p:txBody>
        </p:sp>
      </p:grpSp>
      <p:sp>
        <p:nvSpPr>
          <p:cNvPr id="211" name="Google Shape;211;p24"/>
          <p:cNvSpPr txBox="1"/>
          <p:nvPr/>
        </p:nvSpPr>
        <p:spPr>
          <a:xfrm>
            <a:off x="523875" y="1661425"/>
            <a:ext cx="70470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Naive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4"/>
          <p:cNvSpPr txBox="1"/>
          <p:nvPr/>
        </p:nvSpPr>
        <p:spPr>
          <a:xfrm>
            <a:off x="523875" y="2852050"/>
            <a:ext cx="704700" cy="5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ato"/>
                <a:ea typeface="Lato"/>
                <a:cs typeface="Lato"/>
                <a:sym typeface="Lato"/>
              </a:rPr>
              <a:t>Single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41" name="Google Shape;219;p25">
            <a:extLst>
              <a:ext uri="{FF2B5EF4-FFF2-40B4-BE49-F238E27FC236}">
                <a16:creationId xmlns:a16="http://schemas.microsoft.com/office/drawing/2014/main" id="{D3C46457-D275-4C72-AF6C-05E87C3C75B0}"/>
              </a:ext>
            </a:extLst>
          </p:cNvPr>
          <p:cNvSpPr txBox="1"/>
          <p:nvPr/>
        </p:nvSpPr>
        <p:spPr>
          <a:xfrm>
            <a:off x="355449" y="328375"/>
            <a:ext cx="6034959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latin typeface="Lato"/>
                <a:ea typeface="Lato"/>
                <a:cs typeface="Lato"/>
                <a:sym typeface="Lato"/>
              </a:rPr>
              <a:t>Type 1 </a:t>
            </a:r>
            <a:r>
              <a:rPr lang="en-US" altLang="zh-CN" sz="3000" b="1" dirty="0">
                <a:latin typeface="Lato"/>
                <a:ea typeface="Lato"/>
                <a:cs typeface="Lato"/>
                <a:sym typeface="Lato"/>
              </a:rPr>
              <a:t>v Type 2 error</a:t>
            </a:r>
            <a:endParaRPr sz="30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 txBox="1"/>
          <p:nvPr/>
        </p:nvSpPr>
        <p:spPr>
          <a:xfrm>
            <a:off x="474675" y="1608993"/>
            <a:ext cx="3302700" cy="5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TRADE-OFF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BETWEEN I AND II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25"/>
          <p:cNvSpPr txBox="1"/>
          <p:nvPr/>
        </p:nvSpPr>
        <p:spPr>
          <a:xfrm>
            <a:off x="474675" y="847920"/>
            <a:ext cx="14097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latin typeface="Lato"/>
                <a:ea typeface="Lato"/>
                <a:cs typeface="Lato"/>
                <a:sym typeface="Lato"/>
              </a:rPr>
              <a:t>ROC</a:t>
            </a:r>
            <a:endParaRPr sz="3000" b="1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474675" y="2367094"/>
            <a:ext cx="5143500" cy="11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auc-naive:0.5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auc-single:0.786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1" name="Google Shape;2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9634" y="152400"/>
            <a:ext cx="5871967" cy="4347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en-US"/>
              <a:t>Advantages &amp; Disadvantages of single trees </a:t>
            </a:r>
            <a:endParaRPr/>
          </a:p>
        </p:txBody>
      </p:sp>
      <p:sp>
        <p:nvSpPr>
          <p:cNvPr id="228" name="Google Shape;228;p26"/>
          <p:cNvSpPr txBox="1">
            <a:spLocks noGrp="1"/>
          </p:cNvSpPr>
          <p:nvPr>
            <p:ph type="body" idx="1"/>
          </p:nvPr>
        </p:nvSpPr>
        <p:spPr>
          <a:xfrm>
            <a:off x="729271" y="23074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elawadee"/>
              <a:buChar char="√"/>
            </a:pPr>
            <a:r>
              <a:rPr lang="en-US" sz="1600"/>
              <a:t>Easy to explain</a:t>
            </a:r>
            <a:endParaRPr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elawadee"/>
              <a:buChar char="√"/>
            </a:pPr>
            <a:r>
              <a:rPr lang="en-US" sz="1600"/>
              <a:t>Mirror human decision-making</a:t>
            </a:r>
            <a:endParaRPr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elawadee"/>
              <a:buChar char="√"/>
            </a:pPr>
            <a:r>
              <a:rPr lang="en-US" sz="1600"/>
              <a:t>Displayed graphically</a:t>
            </a:r>
            <a:endParaRPr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elawadee"/>
              <a:buChar char="√"/>
            </a:pPr>
            <a:r>
              <a:rPr lang="en-US" sz="1600"/>
              <a:t>Easy interpretation</a:t>
            </a:r>
            <a:endParaRPr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elawadee"/>
              <a:buChar char="√"/>
            </a:pPr>
            <a:r>
              <a:rPr lang="en-US" sz="1600"/>
              <a:t>No need to create dummy variable</a:t>
            </a:r>
            <a:endParaRPr/>
          </a:p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600"/>
          </a:p>
        </p:txBody>
      </p:sp>
      <p:sp>
        <p:nvSpPr>
          <p:cNvPr id="229" name="Google Shape;229;p26"/>
          <p:cNvSpPr txBox="1">
            <a:spLocks noGrp="1"/>
          </p:cNvSpPr>
          <p:nvPr>
            <p:ph type="body" idx="2"/>
          </p:nvPr>
        </p:nvSpPr>
        <p:spPr>
          <a:xfrm>
            <a:off x="4643550" y="23074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Leelawadee"/>
              <a:buChar char="x"/>
            </a:pPr>
            <a:r>
              <a:rPr lang="en-US" sz="1600" dirty="0"/>
              <a:t>Not predictively accurate </a:t>
            </a:r>
            <a:endParaRPr dirty="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Leelawadee"/>
              <a:buChar char="x"/>
            </a:pPr>
            <a:r>
              <a:rPr lang="en-US" sz="1600" dirty="0"/>
              <a:t>High variability </a:t>
            </a:r>
            <a:endParaRPr dirty="0"/>
          </a:p>
          <a:p>
            <a:pPr lvl="1">
              <a:buClr>
                <a:srgbClr val="FF0000"/>
              </a:buClr>
              <a:buFont typeface="Leelawadee"/>
              <a:buChar char="x"/>
            </a:pPr>
            <a:r>
              <a:rPr lang="en-US" sz="1400" dirty="0">
                <a:sym typeface="Calibri"/>
              </a:rPr>
              <a:t>A different sample would  produce a very different decision tree.</a:t>
            </a:r>
            <a:r>
              <a:rPr lang="en-US" sz="1400" dirty="0"/>
              <a:t> </a:t>
            </a:r>
          </a:p>
          <a:p>
            <a:pPr marL="91440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0000"/>
              </a:buClr>
              <a:buSzPts val="1100"/>
              <a:buFont typeface="Leelawadee"/>
              <a:buChar char="x"/>
            </a:pPr>
            <a:endParaRPr sz="1400"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600" dirty="0"/>
          </a:p>
        </p:txBody>
      </p:sp>
      <p:sp>
        <p:nvSpPr>
          <p:cNvPr id="230" name="Google Shape;230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/>
        </p:nvSpPr>
        <p:spPr>
          <a:xfrm>
            <a:off x="527350" y="2168888"/>
            <a:ext cx="3720900" cy="11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Lato"/>
                <a:ea typeface="Lato"/>
                <a:cs typeface="Lato"/>
                <a:sym typeface="Lato"/>
              </a:rPr>
              <a:t>CREATE A FOREST</a:t>
            </a:r>
            <a:endParaRPr sz="24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27"/>
          <p:cNvSpPr txBox="1"/>
          <p:nvPr/>
        </p:nvSpPr>
        <p:spPr>
          <a:xfrm>
            <a:off x="495300" y="1885950"/>
            <a:ext cx="2981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To make trees better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7" name="Google Shape;23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3450" y="1085300"/>
            <a:ext cx="5200550" cy="29252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CONCEPT TIME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 b="0" dirty="0"/>
            </a:br>
            <a:r>
              <a:rPr lang="en-US" sz="1800" b="0" dirty="0" err="1"/>
              <a:t>Ensembling</a:t>
            </a:r>
            <a:endParaRPr sz="1800" b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dirty="0"/>
              <a:t>Bagging</a:t>
            </a:r>
            <a:endParaRPr sz="1800" b="0" dirty="0"/>
          </a:p>
        </p:txBody>
      </p:sp>
      <p:sp>
        <p:nvSpPr>
          <p:cNvPr id="244" name="Google Shape;244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US" sz="3600" dirty="0"/>
              <a:t>Ensemble</a:t>
            </a:r>
            <a:endParaRPr sz="3600" dirty="0"/>
          </a:p>
        </p:txBody>
      </p:sp>
      <p:sp>
        <p:nvSpPr>
          <p:cNvPr id="250" name="Google Shape;250;p29"/>
          <p:cNvSpPr txBox="1">
            <a:spLocks noGrp="1"/>
          </p:cNvSpPr>
          <p:nvPr>
            <p:ph type="body" idx="1"/>
          </p:nvPr>
        </p:nvSpPr>
        <p:spPr>
          <a:xfrm>
            <a:off x="729450" y="2488751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Tx/>
            </a:pPr>
            <a:r>
              <a:rPr lang="en-US" sz="2000" dirty="0"/>
              <a:t>Combining multiple models → a single “ensemble" model</a:t>
            </a:r>
            <a:endParaRPr lang="en-US" sz="1600" dirty="0"/>
          </a:p>
          <a:p>
            <a:pPr>
              <a:buClrTx/>
            </a:pPr>
            <a:r>
              <a:rPr lang="en-US" sz="2000" dirty="0"/>
              <a:t>Much more robust to changes in the data</a:t>
            </a:r>
          </a:p>
          <a:p>
            <a:pPr>
              <a:buClrTx/>
            </a:pPr>
            <a:r>
              <a:rPr lang="en-US" sz="2000" dirty="0"/>
              <a:t>Reduce variance: </a:t>
            </a:r>
            <a:r>
              <a:rPr lang="en-US" sz="2000" dirty="0">
                <a:sym typeface="Calibri"/>
              </a:rPr>
              <a:t>single decision trees often have high</a:t>
            </a:r>
          </a:p>
          <a:p>
            <a:pPr>
              <a:buClrTx/>
            </a:pPr>
            <a:r>
              <a:rPr lang="en-US" sz="2000" dirty="0"/>
              <a:t>Tolerant of noise</a:t>
            </a:r>
          </a:p>
          <a:p>
            <a:pPr>
              <a:buClrTx/>
            </a:pPr>
            <a:endParaRPr lang="en-US" sz="2000" dirty="0">
              <a:sym typeface="Calibri"/>
            </a:endParaRPr>
          </a:p>
          <a:p>
            <a:pPr lvl="0">
              <a:buClr>
                <a:schemeClr val="lt1"/>
              </a:buClr>
            </a:pPr>
            <a:endParaRPr sz="2000"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</a:pPr>
            <a:endParaRPr sz="2000" dirty="0"/>
          </a:p>
        </p:txBody>
      </p:sp>
      <p:sp>
        <p:nvSpPr>
          <p:cNvPr id="251" name="Google Shape;251;p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/>
        </p:nvSpPr>
        <p:spPr>
          <a:xfrm>
            <a:off x="1344600" y="1704950"/>
            <a:ext cx="8410500" cy="18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latin typeface="Lato"/>
                <a:ea typeface="Lato"/>
                <a:cs typeface="Lato"/>
                <a:sym typeface="Lato"/>
              </a:rPr>
              <a:t>MACHINE LEARNING WEDNESDAY!</a:t>
            </a:r>
            <a:endParaRPr sz="48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en-US"/>
              <a:t>Average a set of observations</a:t>
            </a:r>
            <a:endParaRPr/>
          </a:p>
        </p:txBody>
      </p:sp>
      <p:sp>
        <p:nvSpPr>
          <p:cNvPr id="258" name="Google Shape;258;p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3185EFE-73FC-4A4E-953C-1E9F0A241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0754" y="644236"/>
            <a:ext cx="3553433" cy="367491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263" name="Google Shape;263;p31"/>
          <p:cNvSpPr txBox="1">
            <a:spLocks noGrp="1"/>
          </p:cNvSpPr>
          <p:nvPr>
            <p:ph type="title" idx="4294967295"/>
          </p:nvPr>
        </p:nvSpPr>
        <p:spPr>
          <a:xfrm>
            <a:off x="2330450" y="1812131"/>
            <a:ext cx="7689850" cy="15192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the temperature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going to reach tomorrow?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en-US" dirty="0"/>
              <a:t>Continue → trees</a:t>
            </a:r>
            <a:endParaRPr dirty="0"/>
          </a:p>
        </p:txBody>
      </p:sp>
      <p:sp>
        <p:nvSpPr>
          <p:cNvPr id="277" name="Google Shape;277;p3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Take many training sets from population</a:t>
            </a:r>
            <a:endParaRPr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Build a separate prediction model using each training set</a:t>
            </a:r>
            <a:endParaRPr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800"/>
              <a:t>Average the resulting predictions</a:t>
            </a:r>
            <a:endParaRPr/>
          </a:p>
        </p:txBody>
      </p:sp>
      <p:sp>
        <p:nvSpPr>
          <p:cNvPr id="278" name="Google Shape;278;p3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06953D-60D2-4110-8170-852D1C38A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F4ADD5-207E-4384-A88E-205A0D7EB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77890" y="2078875"/>
            <a:ext cx="1740259" cy="159950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D5CE8D1-0781-4290-B629-9E34B9C8D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799" y="759559"/>
            <a:ext cx="7472273" cy="395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112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en-US"/>
              <a:t>Bagging</a:t>
            </a:r>
            <a:endParaRPr/>
          </a:p>
        </p:txBody>
      </p:sp>
      <p:sp>
        <p:nvSpPr>
          <p:cNvPr id="285" name="Google Shape;285;p34"/>
          <p:cNvSpPr txBox="1">
            <a:spLocks noGrp="1"/>
          </p:cNvSpPr>
          <p:nvPr>
            <p:ph type="body" idx="2"/>
          </p:nvPr>
        </p:nvSpPr>
        <p:spPr>
          <a:xfrm>
            <a:off x="4381500" y="1352625"/>
            <a:ext cx="4416136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200" dirty="0"/>
              <a:t>Not practical to access multiple training set → bootstrap by taking repeated samples from training data set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sz="1200" dirty="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200" dirty="0"/>
              <a:t>Generate B different boot strapped training data sets.</a:t>
            </a:r>
            <a:endParaRPr sz="1200" dirty="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200" dirty="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200" dirty="0"/>
              <a:t>Build B trees by B bootstrapped training set </a:t>
            </a:r>
            <a:endParaRPr sz="1200" dirty="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200" dirty="0"/>
              <a:t>Average resulting predictions</a:t>
            </a:r>
            <a:endParaRPr sz="1200" dirty="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200" dirty="0"/>
              <a:t>OOB error→ leave-one-out cross-validation error → estimate test error</a:t>
            </a:r>
            <a:endParaRPr sz="1200" dirty="0"/>
          </a:p>
        </p:txBody>
      </p:sp>
      <p:sp>
        <p:nvSpPr>
          <p:cNvPr id="286" name="Google Shape;286;p3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8E21A3-7A42-4B12-875B-72B54500D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68E2AFA-7F2D-4178-BD66-5825F10F6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09" y="826301"/>
            <a:ext cx="8007927" cy="410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570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>
            <a:spLocks noGrp="1"/>
          </p:cNvSpPr>
          <p:nvPr>
            <p:ph type="title"/>
          </p:nvPr>
        </p:nvSpPr>
        <p:spPr>
          <a:xfrm>
            <a:off x="1343025" y="99765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CASE TIME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dirty="0"/>
          </a:p>
        </p:txBody>
      </p:sp>
      <p:sp>
        <p:nvSpPr>
          <p:cNvPr id="292" name="Google Shape;292;p3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08E5A76-6F3F-4E08-9E27-70D4F803B9CF}"/>
              </a:ext>
            </a:extLst>
          </p:cNvPr>
          <p:cNvSpPr/>
          <p:nvPr/>
        </p:nvSpPr>
        <p:spPr>
          <a:xfrm>
            <a:off x="1415810" y="2750372"/>
            <a:ext cx="60344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Model 3: Bagging </a:t>
            </a:r>
            <a:r>
              <a:rPr lang="en-US" dirty="0">
                <a:sym typeface="Wingdings" panose="05000000000000000000" pitchFamily="2" charset="2"/>
              </a:rPr>
              <a:t> Customer Churn</a:t>
            </a:r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6"/>
          <p:cNvSpPr txBox="1"/>
          <p:nvPr/>
        </p:nvSpPr>
        <p:spPr>
          <a:xfrm>
            <a:off x="808200" y="1840000"/>
            <a:ext cx="2024700" cy="11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auc-single: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auc-bagging: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acc-single: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acc-bagging: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3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4" name="Google Shape;303;p37">
            <a:extLst>
              <a:ext uri="{FF2B5EF4-FFF2-40B4-BE49-F238E27FC236}">
                <a16:creationId xmlns:a16="http://schemas.microsoft.com/office/drawing/2014/main" id="{E1FDBB31-B620-4758-9673-31F123443FB9}"/>
              </a:ext>
            </a:extLst>
          </p:cNvPr>
          <p:cNvSpPr txBox="1">
            <a:spLocks/>
          </p:cNvSpPr>
          <p:nvPr/>
        </p:nvSpPr>
        <p:spPr>
          <a:xfrm>
            <a:off x="727800" y="1232059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2"/>
              </a:buClr>
              <a:buSzPts val="2600"/>
            </a:pPr>
            <a:r>
              <a:rPr lang="en-US" sz="2600" b="1" dirty="0"/>
              <a:t>B</a:t>
            </a:r>
            <a:r>
              <a:rPr lang="en-US" altLang="zh-CN" sz="2600" b="1" dirty="0"/>
              <a:t>agging </a:t>
            </a:r>
            <a:endParaRPr lang="en-US" sz="2600" b="1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7"/>
          <p:cNvSpPr txBox="1">
            <a:spLocks noGrp="1"/>
          </p:cNvSpPr>
          <p:nvPr>
            <p:ph type="title"/>
          </p:nvPr>
        </p:nvSpPr>
        <p:spPr>
          <a:xfrm>
            <a:off x="727800" y="1346359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en-US" dirty="0"/>
              <a:t>Advantages &amp; Disadvantages </a:t>
            </a:r>
            <a:endParaRPr dirty="0"/>
          </a:p>
        </p:txBody>
      </p:sp>
      <p:sp>
        <p:nvSpPr>
          <p:cNvPr id="304" name="Google Shape;304;p37"/>
          <p:cNvSpPr txBox="1">
            <a:spLocks noGrp="1"/>
          </p:cNvSpPr>
          <p:nvPr>
            <p:ph type="body" idx="1"/>
          </p:nvPr>
        </p:nvSpPr>
        <p:spPr>
          <a:xfrm>
            <a:off x="729271" y="23074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elawadee"/>
              <a:buChar char="√"/>
            </a:pPr>
            <a:r>
              <a:rPr lang="en-US" sz="1600"/>
              <a:t>Improved accuracy</a:t>
            </a:r>
            <a:endParaRPr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elawadee"/>
              <a:buChar char="√"/>
            </a:pPr>
            <a:r>
              <a:rPr lang="en-US" sz="1600"/>
              <a:t>Reduce variability </a:t>
            </a:r>
            <a:endParaRPr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elawadee"/>
              <a:buChar char="√"/>
            </a:pPr>
            <a:r>
              <a:rPr lang="en-US" sz="1600"/>
              <a:t>Obtain an overall variable importance (by RSS or Gini index)</a:t>
            </a:r>
            <a:endParaRPr/>
          </a:p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600"/>
          </a:p>
        </p:txBody>
      </p:sp>
      <p:sp>
        <p:nvSpPr>
          <p:cNvPr id="305" name="Google Shape;305;p37"/>
          <p:cNvSpPr txBox="1">
            <a:spLocks noGrp="1"/>
          </p:cNvSpPr>
          <p:nvPr>
            <p:ph type="body" idx="2"/>
          </p:nvPr>
        </p:nvSpPr>
        <p:spPr>
          <a:xfrm>
            <a:off x="4643550" y="23074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Leelawadee"/>
              <a:buChar char="x"/>
            </a:pPr>
            <a:r>
              <a:rPr lang="en-US" sz="1600"/>
              <a:t>Difficult to interpret</a:t>
            </a:r>
            <a:endParaRPr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Leelawadee"/>
              <a:buChar char="x"/>
            </a:pPr>
            <a:r>
              <a:rPr lang="en-US" sz="1600"/>
              <a:t>Correlation/ similarity of trees</a:t>
            </a:r>
            <a:endParaRPr/>
          </a:p>
        </p:txBody>
      </p:sp>
      <p:sp>
        <p:nvSpPr>
          <p:cNvPr id="306" name="Google Shape;306;p3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3449" y="837375"/>
            <a:ext cx="5200550" cy="346874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8"/>
          <p:cNvSpPr txBox="1"/>
          <p:nvPr/>
        </p:nvSpPr>
        <p:spPr>
          <a:xfrm>
            <a:off x="514350" y="2486013"/>
            <a:ext cx="3720900" cy="11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Lato"/>
                <a:ea typeface="Lato"/>
                <a:cs typeface="Lato"/>
                <a:sym typeface="Lato"/>
              </a:rPr>
              <a:t>RANDOM FOREST</a:t>
            </a:r>
            <a:endParaRPr sz="24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3" name="Google Shape;313;p38"/>
          <p:cNvSpPr txBox="1"/>
          <p:nvPr/>
        </p:nvSpPr>
        <p:spPr>
          <a:xfrm>
            <a:off x="514350" y="2134075"/>
            <a:ext cx="29814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Let trees be crazier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EDD82B9-03CF-46BE-A6F6-498112B2A5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277DE35-245A-4ABC-9FCE-0DD48F28D7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4" name="Google Shape;314;p3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/>
        </p:nvSpPr>
        <p:spPr>
          <a:xfrm>
            <a:off x="1361975" y="1321675"/>
            <a:ext cx="7028100" cy="23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Lato"/>
                <a:ea typeface="Lato"/>
                <a:cs typeface="Lato"/>
                <a:sym typeface="Lato"/>
              </a:rPr>
              <a:t>We are standing on the shoulders of Professor Murray and </a:t>
            </a:r>
            <a:endParaRPr sz="3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Lato"/>
                <a:ea typeface="Lato"/>
                <a:cs typeface="Lato"/>
                <a:sym typeface="Lato"/>
              </a:rPr>
              <a:t>Group 18</a:t>
            </a:r>
            <a:endParaRPr sz="36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Lato"/>
                <a:ea typeface="Lato"/>
                <a:cs typeface="Lato"/>
                <a:sym typeface="Lato"/>
              </a:rPr>
              <a:t>to talk about</a:t>
            </a:r>
            <a:endParaRPr sz="36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CONCEPT TIME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 b="0" dirty="0"/>
            </a:br>
            <a:r>
              <a:rPr lang="en-US" sz="1800" b="0" dirty="0"/>
              <a:t>Random Forest</a:t>
            </a:r>
            <a:endParaRPr sz="1800" b="0" dirty="0"/>
          </a:p>
        </p:txBody>
      </p:sp>
      <p:sp>
        <p:nvSpPr>
          <p:cNvPr id="320" name="Google Shape;320;p3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  <p:sp>
        <p:nvSpPr>
          <p:cNvPr id="326" name="Google Shape;326;p40"/>
          <p:cNvSpPr txBox="1"/>
          <p:nvPr/>
        </p:nvSpPr>
        <p:spPr>
          <a:xfrm>
            <a:off x="1380100" y="1718175"/>
            <a:ext cx="7156200" cy="23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Lato"/>
                <a:ea typeface="Lato"/>
                <a:cs typeface="Lato"/>
                <a:sym typeface="Lato"/>
              </a:rPr>
              <a:t>Reminder:</a:t>
            </a:r>
            <a:endParaRPr sz="24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Lato"/>
                <a:ea typeface="Lato"/>
                <a:cs typeface="Lato"/>
                <a:sym typeface="Lato"/>
              </a:rPr>
              <a:t>To make a better ensembling result</a:t>
            </a:r>
            <a:endParaRPr sz="24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Lato"/>
                <a:ea typeface="Lato"/>
                <a:cs typeface="Lato"/>
                <a:sym typeface="Lato"/>
              </a:rPr>
              <a:t>We should make trees as different as possible</a:t>
            </a:r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1"/>
          <p:cNvSpPr txBox="1">
            <a:spLocks noGrp="1"/>
          </p:cNvSpPr>
          <p:nvPr>
            <p:ph type="body" idx="1"/>
          </p:nvPr>
        </p:nvSpPr>
        <p:spPr>
          <a:xfrm>
            <a:off x="727650" y="1680557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With random forests, the stronger predictors are not automatically chosen</a:t>
            </a: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Instead, unlike building a single decision tree, the algorithm will select a random subset of the observations available in the training dataset.</a:t>
            </a: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 the process of building the decision tree, we use only a small fraction of all of the available variables</a:t>
            </a: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These randomly chosen variables are considered when determining how to best partition the dataset.</a:t>
            </a: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333" name="Google Shape;333;p4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4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7" name="Google Shape;34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3" y="0"/>
            <a:ext cx="90630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Hyperparameters</a:t>
            </a:r>
            <a:endParaRPr/>
          </a:p>
        </p:txBody>
      </p:sp>
      <p:sp>
        <p:nvSpPr>
          <p:cNvPr id="354" name="Google Shape;354;p4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•Use trees as building blocks to construct more powerful prediction models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-"/>
            </a:pPr>
            <a:r>
              <a:rPr lang="en-US" sz="14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used to increase the predictive power of the model or to make the model faster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•Decision trees suffer from high variance, results can get shaky when splitting training data sets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•We actually decorrelate the trees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•As a general rule of thumb, each split should be equal to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m=√p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55" name="Google Shape;355;p4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5"/>
          <p:cNvSpPr txBox="1">
            <a:spLocks noGrp="1"/>
          </p:cNvSpPr>
          <p:nvPr>
            <p:ph type="title"/>
          </p:nvPr>
        </p:nvSpPr>
        <p:spPr>
          <a:xfrm>
            <a:off x="1343025" y="99765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CASE TIME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dirty="0"/>
          </a:p>
        </p:txBody>
      </p:sp>
      <p:sp>
        <p:nvSpPr>
          <p:cNvPr id="361" name="Google Shape;361;p4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D0FF1C9-9A5C-46BE-AE1A-0AE1F8E17DA5}"/>
              </a:ext>
            </a:extLst>
          </p:cNvPr>
          <p:cNvSpPr/>
          <p:nvPr/>
        </p:nvSpPr>
        <p:spPr>
          <a:xfrm>
            <a:off x="1415810" y="2750372"/>
            <a:ext cx="60344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</a:t>
            </a:r>
            <a:r>
              <a:rPr lang="en-US" altLang="zh-CN" dirty="0"/>
              <a:t>ross Validation </a:t>
            </a:r>
            <a:r>
              <a:rPr lang="en-US" altLang="zh-CN" dirty="0">
                <a:sym typeface="Wingdings" panose="05000000000000000000" pitchFamily="2" charset="2"/>
              </a:rPr>
              <a:t> “</a:t>
            </a:r>
            <a:r>
              <a:rPr lang="en-US" altLang="zh-CN" dirty="0" err="1">
                <a:sym typeface="Wingdings" panose="05000000000000000000" pitchFamily="2" charset="2"/>
              </a:rPr>
              <a:t>mytree</a:t>
            </a:r>
            <a:r>
              <a:rPr lang="en-US" altLang="zh-CN" dirty="0">
                <a:sym typeface="Wingdings" panose="05000000000000000000" pitchFamily="2" charset="2"/>
              </a:rPr>
              <a:t>” </a:t>
            </a:r>
            <a:endParaRPr 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9601612-E0D2-430A-9830-AD30454DCF4E}"/>
              </a:ext>
            </a:extLst>
          </p:cNvPr>
          <p:cNvSpPr/>
          <p:nvPr/>
        </p:nvSpPr>
        <p:spPr>
          <a:xfrm>
            <a:off x="1415810" y="3103761"/>
            <a:ext cx="60344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Model 4: Random Forest </a:t>
            </a:r>
            <a:r>
              <a:rPr lang="en-US" dirty="0">
                <a:sym typeface="Wingdings" panose="05000000000000000000" pitchFamily="2" charset="2"/>
              </a:rPr>
              <a:t> Customer Churn</a:t>
            </a:r>
            <a:endParaRPr lang="en-US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6"/>
          <p:cNvSpPr txBox="1"/>
          <p:nvPr/>
        </p:nvSpPr>
        <p:spPr>
          <a:xfrm>
            <a:off x="-2150200" y="1386050"/>
            <a:ext cx="5143500" cy="24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auc-single: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auc-bagging: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auc-random: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acc-single: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acc-bagging: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oob-bagging: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acc-random: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oob-random: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7" name="Google Shape;367;p46"/>
          <p:cNvSpPr txBox="1"/>
          <p:nvPr/>
        </p:nvSpPr>
        <p:spPr>
          <a:xfrm>
            <a:off x="5206800" y="2390675"/>
            <a:ext cx="29526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Random forest: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Penalizing variance more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8" name="Google Shape;368;p4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Advantages</a:t>
            </a:r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•Can be used in both regression and classification models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•Randomness delivers considerable robustness to noise, outliers, and overfitting, when compared with a single-tree classier.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•The randomness also delivers substantial computational efficiencies.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•By building each decision tree to its maximal depth, we can end up with a model that is also less biased.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•Each individual tree will overfit the data, but this is outweighed by the multiple trees using different variables and (over) fitting the data differently.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75" name="Google Shape;375;p4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CONCEPT TIME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/>
              <a:t>Variable Importance</a:t>
            </a:r>
            <a:endParaRPr sz="1800" b="0"/>
          </a:p>
        </p:txBody>
      </p:sp>
      <p:sp>
        <p:nvSpPr>
          <p:cNvPr id="381" name="Google Shape;381;p4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en-US"/>
              <a:t>Variable Importance</a:t>
            </a:r>
            <a:endParaRPr/>
          </a:p>
        </p:txBody>
      </p:sp>
      <p:sp>
        <p:nvSpPr>
          <p:cNvPr id="387" name="Google Shape;387;p4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789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/>
              <a:t>A large value → an important predictor</a:t>
            </a:r>
            <a:endParaRPr/>
          </a:p>
        </p:txBody>
      </p:sp>
      <p:grpSp>
        <p:nvGrpSpPr>
          <p:cNvPr id="388" name="Google Shape;388;p49"/>
          <p:cNvGrpSpPr/>
          <p:nvPr/>
        </p:nvGrpSpPr>
        <p:grpSpPr>
          <a:xfrm>
            <a:off x="1488948" y="2760517"/>
            <a:ext cx="6166103" cy="1666010"/>
            <a:chOff x="1654159" y="3117272"/>
            <a:chExt cx="6166103" cy="1666010"/>
          </a:xfrm>
        </p:grpSpPr>
        <p:sp>
          <p:nvSpPr>
            <p:cNvPr id="389" name="Google Shape;389;p49"/>
            <p:cNvSpPr/>
            <p:nvPr/>
          </p:nvSpPr>
          <p:spPr>
            <a:xfrm>
              <a:off x="1654159" y="3117272"/>
              <a:ext cx="2976178" cy="1111917"/>
            </a:xfrm>
            <a:custGeom>
              <a:avLst/>
              <a:gdLst/>
              <a:ahLst/>
              <a:cxnLst/>
              <a:rect l="l" t="t" r="r" b="b"/>
              <a:pathLst>
                <a:path w="2976178" h="1840108" extrusionOk="0">
                  <a:moveTo>
                    <a:pt x="147209" y="0"/>
                  </a:moveTo>
                  <a:lnTo>
                    <a:pt x="2828969" y="0"/>
                  </a:lnTo>
                  <a:cubicBezTo>
                    <a:pt x="2910270" y="0"/>
                    <a:pt x="2976178" y="65908"/>
                    <a:pt x="2976178" y="147209"/>
                  </a:cubicBezTo>
                  <a:lnTo>
                    <a:pt x="2976178" y="1840108"/>
                  </a:lnTo>
                  <a:lnTo>
                    <a:pt x="2976178" y="1840108"/>
                  </a:lnTo>
                  <a:lnTo>
                    <a:pt x="0" y="1840108"/>
                  </a:lnTo>
                  <a:lnTo>
                    <a:pt x="0" y="1840108"/>
                  </a:lnTo>
                  <a:lnTo>
                    <a:pt x="0" y="147209"/>
                  </a:lnTo>
                  <a:cubicBezTo>
                    <a:pt x="0" y="65908"/>
                    <a:pt x="65908" y="0"/>
                    <a:pt x="147209" y="0"/>
                  </a:cubicBezTo>
                  <a:close/>
                </a:path>
              </a:pathLst>
            </a:custGeom>
            <a:solidFill>
              <a:schemeClr val="lt1">
                <a:alpha val="89803"/>
              </a:schemeClr>
            </a:solidFill>
            <a:ln w="9525" cap="flat" cmpd="sng">
              <a:solidFill>
                <a:srgbClr val="EA520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875" tIns="96450" rIns="60875" bIns="17775" anchor="t" anchorCtr="0">
              <a:noAutofit/>
            </a:bodyPr>
            <a:lstStyle/>
            <a:p>
              <a:pPr marL="114300" marR="0" lvl="1" indent="-1143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lang="en-US" sz="1400" b="0" i="0" u="none" strike="noStrike" cap="non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Total amount </a:t>
              </a:r>
              <a:r>
                <a:rPr lang="en-US" sz="1400" b="1" i="0" u="none" strike="noStrike" cap="non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RSS</a:t>
              </a:r>
              <a:r>
                <a:rPr lang="en-US" sz="1400" b="0" i="0" u="none" strike="noStrike" cap="non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 decreased due to splits over a given predictor, averaged over all B trees</a:t>
              </a:r>
              <a:endParaRPr/>
            </a:p>
          </p:txBody>
        </p:sp>
        <p:sp>
          <p:nvSpPr>
            <p:cNvPr id="390" name="Google Shape;390;p49"/>
            <p:cNvSpPr/>
            <p:nvPr/>
          </p:nvSpPr>
          <p:spPr>
            <a:xfrm>
              <a:off x="1654159" y="4229191"/>
              <a:ext cx="2976178" cy="554091"/>
            </a:xfrm>
            <a:custGeom>
              <a:avLst/>
              <a:gdLst/>
              <a:ahLst/>
              <a:cxnLst/>
              <a:rect l="l" t="t" r="r" b="b"/>
              <a:pathLst>
                <a:path w="2976178" h="791246" extrusionOk="0">
                  <a:moveTo>
                    <a:pt x="0" y="0"/>
                  </a:moveTo>
                  <a:lnTo>
                    <a:pt x="2976178" y="0"/>
                  </a:lnTo>
                  <a:lnTo>
                    <a:pt x="2976178" y="791246"/>
                  </a:lnTo>
                  <a:lnTo>
                    <a:pt x="0" y="7912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4C00"/>
                </a:gs>
                <a:gs pos="100000">
                  <a:srgbClr val="FF8C70"/>
                </a:gs>
              </a:gsLst>
              <a:lin ang="16200000" scaled="0"/>
            </a:gradFill>
            <a:ln w="9525" cap="flat" cmpd="sng">
              <a:solidFill>
                <a:srgbClr val="EA520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76200" tIns="0" rIns="905675" bIns="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Regression</a:t>
              </a:r>
              <a:endParaRPr/>
            </a:p>
          </p:txBody>
        </p:sp>
        <p:sp>
          <p:nvSpPr>
            <p:cNvPr id="391" name="Google Shape;391;p49"/>
            <p:cNvSpPr/>
            <p:nvPr/>
          </p:nvSpPr>
          <p:spPr>
            <a:xfrm>
              <a:off x="4844084" y="3117272"/>
              <a:ext cx="2976178" cy="1111918"/>
            </a:xfrm>
            <a:custGeom>
              <a:avLst/>
              <a:gdLst/>
              <a:ahLst/>
              <a:cxnLst/>
              <a:rect l="l" t="t" r="r" b="b"/>
              <a:pathLst>
                <a:path w="2976178" h="1840108" extrusionOk="0">
                  <a:moveTo>
                    <a:pt x="147209" y="0"/>
                  </a:moveTo>
                  <a:lnTo>
                    <a:pt x="2828969" y="0"/>
                  </a:lnTo>
                  <a:cubicBezTo>
                    <a:pt x="2910270" y="0"/>
                    <a:pt x="2976178" y="65908"/>
                    <a:pt x="2976178" y="147209"/>
                  </a:cubicBezTo>
                  <a:lnTo>
                    <a:pt x="2976178" y="1840108"/>
                  </a:lnTo>
                  <a:lnTo>
                    <a:pt x="2976178" y="1840108"/>
                  </a:lnTo>
                  <a:lnTo>
                    <a:pt x="0" y="1840108"/>
                  </a:lnTo>
                  <a:lnTo>
                    <a:pt x="0" y="1840108"/>
                  </a:lnTo>
                  <a:lnTo>
                    <a:pt x="0" y="147209"/>
                  </a:lnTo>
                  <a:cubicBezTo>
                    <a:pt x="0" y="65908"/>
                    <a:pt x="65908" y="0"/>
                    <a:pt x="147209" y="0"/>
                  </a:cubicBezTo>
                  <a:close/>
                </a:path>
              </a:pathLst>
            </a:custGeom>
            <a:solidFill>
              <a:schemeClr val="lt1">
                <a:alpha val="89803"/>
              </a:schemeClr>
            </a:solidFill>
            <a:ln w="9525" cap="flat" cmpd="sng">
              <a:solidFill>
                <a:srgbClr val="9BFBE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60875" tIns="96450" rIns="60875" bIns="17775" anchor="t" anchorCtr="0">
              <a:noAutofit/>
            </a:bodyPr>
            <a:lstStyle/>
            <a:p>
              <a:pPr marL="114300" marR="0" lvl="1" indent="-11430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Char char="•"/>
              </a:pPr>
              <a:r>
                <a:rPr lang="en-US" sz="1400" b="0" i="0" u="none" strike="noStrike" cap="non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Total amount that </a:t>
              </a:r>
              <a:r>
                <a:rPr lang="en-US" sz="1400" b="1" i="0" u="none" strike="noStrike" cap="non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Gini index</a:t>
              </a:r>
              <a:r>
                <a:rPr lang="en-US" sz="1400" b="0" i="0" u="none" strike="noStrike" cap="none">
                  <a:solidFill>
                    <a:schemeClr val="accent1"/>
                  </a:solidFill>
                  <a:latin typeface="Calibri"/>
                  <a:ea typeface="Calibri"/>
                  <a:cs typeface="Calibri"/>
                  <a:sym typeface="Calibri"/>
                </a:rPr>
                <a:t> is decreased by splits over a given predictor, averaged over all B trees</a:t>
              </a:r>
              <a:endParaRPr/>
            </a:p>
          </p:txBody>
        </p:sp>
        <p:sp>
          <p:nvSpPr>
            <p:cNvPr id="392" name="Google Shape;392;p49"/>
            <p:cNvSpPr/>
            <p:nvPr/>
          </p:nvSpPr>
          <p:spPr>
            <a:xfrm>
              <a:off x="4844084" y="4229191"/>
              <a:ext cx="2976178" cy="554091"/>
            </a:xfrm>
            <a:custGeom>
              <a:avLst/>
              <a:gdLst/>
              <a:ahLst/>
              <a:cxnLst/>
              <a:rect l="l" t="t" r="r" b="b"/>
              <a:pathLst>
                <a:path w="2976178" h="791246" extrusionOk="0">
                  <a:moveTo>
                    <a:pt x="0" y="0"/>
                  </a:moveTo>
                  <a:lnTo>
                    <a:pt x="2976178" y="0"/>
                  </a:lnTo>
                  <a:lnTo>
                    <a:pt x="2976178" y="791246"/>
                  </a:lnTo>
                  <a:lnTo>
                    <a:pt x="0" y="79124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94FFED"/>
                </a:gs>
                <a:gs pos="100000">
                  <a:srgbClr val="A4FFFF"/>
                </a:gs>
              </a:gsLst>
              <a:lin ang="16200000" scaled="0"/>
            </a:gradFill>
            <a:ln w="9525" cap="flat" cmpd="sng">
              <a:solidFill>
                <a:srgbClr val="9BFBE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300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76200" tIns="0" rIns="905675" bIns="0" anchor="ctr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en-US" sz="2000" b="0" i="0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Classification</a:t>
              </a:r>
              <a:endParaRPr/>
            </a:p>
          </p:txBody>
        </p:sp>
      </p:grpSp>
      <p:sp>
        <p:nvSpPr>
          <p:cNvPr id="393" name="Google Shape;393;p4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3880"/>
            <a:ext cx="9144000" cy="497573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/>
          <p:nvPr/>
        </p:nvSpPr>
        <p:spPr>
          <a:xfrm>
            <a:off x="390525" y="1228725"/>
            <a:ext cx="2295600" cy="6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CUSTOMER CHURN</a:t>
            </a:r>
            <a:endParaRPr sz="3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0"/>
          <p:cNvSpPr txBox="1">
            <a:spLocks noGrp="1"/>
          </p:cNvSpPr>
          <p:nvPr>
            <p:ph type="title"/>
          </p:nvPr>
        </p:nvSpPr>
        <p:spPr>
          <a:xfrm>
            <a:off x="1343025" y="99765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CASE TIME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/>
          </a:p>
        </p:txBody>
      </p:sp>
      <p:sp>
        <p:nvSpPr>
          <p:cNvPr id="399" name="Google Shape;399;p5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AAEF358-981D-48FD-9780-207D62F4E5A3}"/>
              </a:ext>
            </a:extLst>
          </p:cNvPr>
          <p:cNvSpPr/>
          <p:nvPr/>
        </p:nvSpPr>
        <p:spPr>
          <a:xfrm>
            <a:off x="1415810" y="2750372"/>
            <a:ext cx="60344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V</a:t>
            </a:r>
            <a:r>
              <a:rPr lang="en-US" altLang="zh-CN" dirty="0"/>
              <a:t>ariable Importance</a:t>
            </a:r>
            <a:endParaRPr 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1"/>
          <p:cNvSpPr txBox="1"/>
          <p:nvPr/>
        </p:nvSpPr>
        <p:spPr>
          <a:xfrm>
            <a:off x="-1914025" y="926675"/>
            <a:ext cx="5143500" cy="28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auc-single: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auc-bagging: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auc-random: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acc-single: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acc-bagging: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oob-bagging: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acc-random: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oob-random: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acc-random-vi: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oob-random-vi: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5" name="Google Shape;405;p5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2"/>
          <p:cNvSpPr txBox="1"/>
          <p:nvPr/>
        </p:nvSpPr>
        <p:spPr>
          <a:xfrm>
            <a:off x="1323800" y="2080300"/>
            <a:ext cx="75033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Lato"/>
                <a:ea typeface="Lato"/>
                <a:cs typeface="Lato"/>
                <a:sym typeface="Lato"/>
              </a:rPr>
              <a:t>A BETTER SUBSET SELECTION METHOD</a:t>
            </a:r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1" name="Google Shape;411;p52"/>
          <p:cNvSpPr txBox="1"/>
          <p:nvPr/>
        </p:nvSpPr>
        <p:spPr>
          <a:xfrm>
            <a:off x="1285875" y="2662125"/>
            <a:ext cx="91440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Lato"/>
                <a:ea typeface="Lato"/>
                <a:cs typeface="Lato"/>
                <a:sym typeface="Lato"/>
              </a:rPr>
              <a:t>TALK WITH YOUR BOSS WITH CONFIDENCE</a:t>
            </a:r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2" name="Google Shape;412;p5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3"/>
          <p:cNvSpPr txBox="1"/>
          <p:nvPr/>
        </p:nvSpPr>
        <p:spPr>
          <a:xfrm>
            <a:off x="1419225" y="1952625"/>
            <a:ext cx="46290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IN REAL WORLD, TYPE II ERROR SEEMS TO BE MORE IMPORTANT FOR THIS CASE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8" name="Google Shape;418;p5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  <p:pic>
        <p:nvPicPr>
          <p:cNvPr id="424" name="Google Shape;42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3450" y="789421"/>
            <a:ext cx="5200550" cy="292791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54"/>
          <p:cNvSpPr txBox="1">
            <a:spLocks noGrp="1"/>
          </p:cNvSpPr>
          <p:nvPr>
            <p:ph type="title" idx="4294967295"/>
          </p:nvPr>
        </p:nvSpPr>
        <p:spPr>
          <a:xfrm>
            <a:off x="571500" y="1599575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2400"/>
              <a:t>We are not 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2400"/>
              <a:t>comfortable though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24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5"/>
          <p:cNvSpPr txBox="1">
            <a:spLocks noGrp="1"/>
          </p:cNvSpPr>
          <p:nvPr>
            <p:ph type="title"/>
          </p:nvPr>
        </p:nvSpPr>
        <p:spPr>
          <a:xfrm>
            <a:off x="1343025" y="99765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CASE TIME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/>
          </a:p>
        </p:txBody>
      </p:sp>
      <p:sp>
        <p:nvSpPr>
          <p:cNvPr id="431" name="Google Shape;431;p5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  <p:sp>
        <p:nvSpPr>
          <p:cNvPr id="432" name="Google Shape;432;p55"/>
          <p:cNvSpPr txBox="1"/>
          <p:nvPr/>
        </p:nvSpPr>
        <p:spPr>
          <a:xfrm>
            <a:off x="1343024" y="2626750"/>
            <a:ext cx="5992957" cy="11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Compare with other models: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Lato"/>
                <a:ea typeface="Lato"/>
                <a:cs typeface="Lato"/>
                <a:sym typeface="Lato"/>
              </a:rPr>
              <a:t>KNN, LDA, QDA, Logistic Regression</a:t>
            </a:r>
            <a:endParaRPr sz="18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  <p:sp>
        <p:nvSpPr>
          <p:cNvPr id="444" name="Google Shape;444;p57"/>
          <p:cNvSpPr txBox="1"/>
          <p:nvPr/>
        </p:nvSpPr>
        <p:spPr>
          <a:xfrm>
            <a:off x="482825" y="1507600"/>
            <a:ext cx="3541200" cy="15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Lato"/>
                <a:ea typeface="Lato"/>
                <a:cs typeface="Lato"/>
                <a:sym typeface="Lato"/>
              </a:rPr>
              <a:t>LOGISTIC REGRESSION:</a:t>
            </a:r>
            <a:endParaRPr sz="18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Lato"/>
                <a:ea typeface="Lato"/>
                <a:cs typeface="Lato"/>
                <a:sym typeface="Lato"/>
              </a:rPr>
              <a:t>LDA:</a:t>
            </a:r>
            <a:endParaRPr sz="18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Lato"/>
                <a:ea typeface="Lato"/>
                <a:cs typeface="Lato"/>
                <a:sym typeface="Lato"/>
              </a:rPr>
              <a:t>QDA:</a:t>
            </a:r>
            <a:endParaRPr sz="18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Lato"/>
                <a:ea typeface="Lato"/>
                <a:cs typeface="Lato"/>
                <a:sym typeface="Lato"/>
              </a:rPr>
              <a:t>KNN:</a:t>
            </a:r>
            <a:endParaRPr sz="18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Lato"/>
                <a:ea typeface="Lato"/>
                <a:cs typeface="Lato"/>
                <a:sym typeface="Lato"/>
              </a:rPr>
              <a:t>RANDOM FOREST:</a:t>
            </a:r>
            <a:endParaRPr sz="18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6"/>
          <p:cNvSpPr txBox="1">
            <a:spLocks noGrp="1"/>
          </p:cNvSpPr>
          <p:nvPr>
            <p:ph type="title"/>
          </p:nvPr>
        </p:nvSpPr>
        <p:spPr>
          <a:xfrm>
            <a:off x="1343025" y="99765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CASE TIME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/>
          </a:p>
        </p:txBody>
      </p:sp>
      <p:sp>
        <p:nvSpPr>
          <p:cNvPr id="438" name="Google Shape;438;p5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  <p:sp>
        <p:nvSpPr>
          <p:cNvPr id="450" name="Google Shape;450;p58"/>
          <p:cNvSpPr txBox="1">
            <a:spLocks noGrp="1"/>
          </p:cNvSpPr>
          <p:nvPr>
            <p:ph type="title" idx="4294967295"/>
          </p:nvPr>
        </p:nvSpPr>
        <p:spPr>
          <a:xfrm>
            <a:off x="571500" y="20651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2400"/>
              <a:t>PROBLEM SETS</a:t>
            </a:r>
            <a:endParaRPr sz="2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2400"/>
          </a:p>
        </p:txBody>
      </p:sp>
      <p:pic>
        <p:nvPicPr>
          <p:cNvPr id="451" name="Google Shape;45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3450" y="751000"/>
            <a:ext cx="5200550" cy="3471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/>
        </p:nvSpPr>
        <p:spPr>
          <a:xfrm>
            <a:off x="1366800" y="1438600"/>
            <a:ext cx="6410400" cy="757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latin typeface="Lato"/>
                <a:ea typeface="Lato"/>
                <a:cs typeface="Lato"/>
                <a:sym typeface="Lato"/>
              </a:rPr>
              <a:t>A BRIEF INTRO TO THE DATASET</a:t>
            </a:r>
            <a:endParaRPr sz="3000" b="1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5" name="Google Shape;152;p21">
            <a:extLst>
              <a:ext uri="{FF2B5EF4-FFF2-40B4-BE49-F238E27FC236}">
                <a16:creationId xmlns:a16="http://schemas.microsoft.com/office/drawing/2014/main" id="{291BC188-2416-44F7-A862-5680F7C64EA9}"/>
              </a:ext>
            </a:extLst>
          </p:cNvPr>
          <p:cNvSpPr txBox="1">
            <a:spLocks/>
          </p:cNvSpPr>
          <p:nvPr/>
        </p:nvSpPr>
        <p:spPr>
          <a:xfrm>
            <a:off x="1690541" y="2474787"/>
            <a:ext cx="7688700" cy="1944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  <a:buSzPts val="1300"/>
            </a:pPr>
            <a:r>
              <a:rPr lang="en-US" dirty="0"/>
              <a:t>Predictors </a:t>
            </a:r>
            <a:r>
              <a:rPr lang="en-US" dirty="0">
                <a:sym typeface="Wingdings" panose="05000000000000000000" pitchFamily="2" charset="2"/>
              </a:rPr>
              <a:t> Whether this company will lose this specific customer </a:t>
            </a:r>
          </a:p>
          <a:p>
            <a:pPr>
              <a:lnSpc>
                <a:spcPct val="115000"/>
              </a:lnSpc>
              <a:buSzPts val="1300"/>
            </a:pPr>
            <a:r>
              <a:rPr lang="en-US" dirty="0">
                <a:sym typeface="Wingdings" panose="05000000000000000000" pitchFamily="2" charset="2"/>
              </a:rPr>
              <a:t>                                                                           </a:t>
            </a:r>
          </a:p>
          <a:p>
            <a:pPr>
              <a:lnSpc>
                <a:spcPct val="115000"/>
              </a:lnSpc>
              <a:buSzPts val="1300"/>
            </a:pPr>
            <a:r>
              <a:rPr lang="en-US" dirty="0">
                <a:sym typeface="Wingdings" panose="05000000000000000000" pitchFamily="2" charset="2"/>
              </a:rPr>
              <a:t>                                                                           N</a:t>
            </a:r>
            <a:r>
              <a:rPr lang="en-US" altLang="zh-CN" dirty="0">
                <a:sym typeface="Wingdings" panose="05000000000000000000" pitchFamily="2" charset="2"/>
              </a:rPr>
              <a:t>o</a:t>
            </a:r>
            <a:r>
              <a:rPr lang="zh-CN" altLang="en-US" dirty="0">
                <a:sym typeface="Wingdings" panose="05000000000000000000" pitchFamily="2" charset="2"/>
              </a:rPr>
              <a:t>： </a:t>
            </a:r>
            <a:r>
              <a:rPr lang="en-US" altLang="zh-CN" dirty="0">
                <a:sym typeface="Wingdings" panose="05000000000000000000" pitchFamily="2" charset="2"/>
              </a:rPr>
              <a:t>not lose this customer</a:t>
            </a:r>
            <a:endParaRPr lang="en-US" dirty="0">
              <a:sym typeface="Wingdings" panose="05000000000000000000" pitchFamily="2" charset="2"/>
            </a:endParaRPr>
          </a:p>
          <a:p>
            <a:pPr>
              <a:lnSpc>
                <a:spcPct val="115000"/>
              </a:lnSpc>
              <a:buSzPts val="1300"/>
            </a:pPr>
            <a:r>
              <a:rPr lang="en-US" dirty="0">
                <a:sym typeface="Wingdings" panose="05000000000000000000" pitchFamily="2" charset="2"/>
              </a:rPr>
              <a:t>                                                                           Yes:  </a:t>
            </a:r>
            <a:r>
              <a:rPr lang="en-US" altLang="zh-CN" dirty="0">
                <a:sym typeface="Wingdings" panose="05000000000000000000" pitchFamily="2" charset="2"/>
              </a:rPr>
              <a:t>lose this customer</a:t>
            </a:r>
            <a:endParaRPr lang="en-US" dirty="0">
              <a:sym typeface="Wingdings" panose="05000000000000000000" pitchFamily="2" charset="2"/>
            </a:endParaRPr>
          </a:p>
          <a:p>
            <a:pPr>
              <a:lnSpc>
                <a:spcPct val="115000"/>
              </a:lnSpc>
              <a:buSzPts val="1300"/>
            </a:pPr>
            <a:r>
              <a:rPr lang="en-US" dirty="0">
                <a:sym typeface="Wingdings" panose="05000000000000000000" pitchFamily="2" charset="2"/>
              </a:rPr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7"/>
          <p:cNvGrpSpPr/>
          <p:nvPr/>
        </p:nvGrpSpPr>
        <p:grpSpPr>
          <a:xfrm>
            <a:off x="4418507" y="1431963"/>
            <a:ext cx="3497474" cy="2588995"/>
            <a:chOff x="4454669" y="730113"/>
            <a:chExt cx="3497474" cy="2588995"/>
          </a:xfrm>
        </p:grpSpPr>
        <p:sp>
          <p:nvSpPr>
            <p:cNvPr id="111" name="Google Shape;111;p17"/>
            <p:cNvSpPr/>
            <p:nvPr/>
          </p:nvSpPr>
          <p:spPr>
            <a:xfrm>
              <a:off x="4460966" y="730113"/>
              <a:ext cx="2327337" cy="532837"/>
            </a:xfrm>
            <a:custGeom>
              <a:avLst/>
              <a:gdLst/>
              <a:ahLst/>
              <a:cxnLst/>
              <a:rect l="l" t="t" r="r" b="b"/>
              <a:pathLst>
                <a:path w="2770639" h="628716" extrusionOk="0">
                  <a:moveTo>
                    <a:pt x="0" y="0"/>
                  </a:moveTo>
                  <a:lnTo>
                    <a:pt x="2770639" y="0"/>
                  </a:lnTo>
                  <a:lnTo>
                    <a:pt x="2770639" y="628716"/>
                  </a:lnTo>
                  <a:lnTo>
                    <a:pt x="0" y="62871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796B"/>
                  </a:solidFill>
                  <a:latin typeface="Arial"/>
                  <a:ea typeface="Arial"/>
                  <a:cs typeface="Arial"/>
                  <a:sym typeface="Arial"/>
                </a:rPr>
                <a:t>Classification tree </a:t>
              </a:r>
              <a:r>
                <a:rPr lang="en-US" sz="1100" b="0" i="0" u="none" strike="noStrike" cap="none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rPr>
                <a:t>(R)</a:t>
              </a:r>
              <a:endParaRPr sz="1400" b="0" i="0" u="none" strike="noStrike" cap="none">
                <a:solidFill>
                  <a:srgbClr val="00796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7"/>
            <p:cNvSpPr/>
            <p:nvPr/>
          </p:nvSpPr>
          <p:spPr>
            <a:xfrm>
              <a:off x="4460966" y="1452957"/>
              <a:ext cx="2327337" cy="532837"/>
            </a:xfrm>
            <a:custGeom>
              <a:avLst/>
              <a:gdLst/>
              <a:ahLst/>
              <a:cxnLst/>
              <a:rect l="l" t="t" r="r" b="b"/>
              <a:pathLst>
                <a:path w="2770639" h="628716" extrusionOk="0">
                  <a:moveTo>
                    <a:pt x="0" y="0"/>
                  </a:moveTo>
                  <a:lnTo>
                    <a:pt x="2770639" y="0"/>
                  </a:lnTo>
                  <a:lnTo>
                    <a:pt x="2770639" y="628716"/>
                  </a:lnTo>
                  <a:lnTo>
                    <a:pt x="0" y="62871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796B"/>
                  </a:solidFill>
                  <a:latin typeface="Arial"/>
                  <a:ea typeface="Arial"/>
                  <a:cs typeface="Arial"/>
                  <a:sym typeface="Arial"/>
                </a:rPr>
                <a:t>Bagging </a:t>
              </a:r>
              <a:r>
                <a:rPr lang="en-US" sz="1100" b="0" i="0" u="none" strike="noStrike" cap="none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rPr>
                <a:t>(R)</a:t>
              </a:r>
              <a:endParaRPr sz="14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7"/>
            <p:cNvSpPr/>
            <p:nvPr/>
          </p:nvSpPr>
          <p:spPr>
            <a:xfrm>
              <a:off x="4460969" y="2119613"/>
              <a:ext cx="2327337" cy="532837"/>
            </a:xfrm>
            <a:custGeom>
              <a:avLst/>
              <a:gdLst/>
              <a:ahLst/>
              <a:cxnLst/>
              <a:rect l="l" t="t" r="r" b="b"/>
              <a:pathLst>
                <a:path w="2770639" h="628716" extrusionOk="0">
                  <a:moveTo>
                    <a:pt x="0" y="0"/>
                  </a:moveTo>
                  <a:lnTo>
                    <a:pt x="2770639" y="0"/>
                  </a:lnTo>
                  <a:lnTo>
                    <a:pt x="2770639" y="628716"/>
                  </a:lnTo>
                  <a:lnTo>
                    <a:pt x="0" y="62871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0" i="0" u="none" strike="noStrike" cap="none">
                  <a:solidFill>
                    <a:srgbClr val="00796B"/>
                  </a:solidFill>
                  <a:latin typeface="Arial"/>
                  <a:ea typeface="Arial"/>
                  <a:cs typeface="Arial"/>
                  <a:sym typeface="Arial"/>
                </a:rPr>
                <a:t>Random Forest</a:t>
              </a:r>
              <a:r>
                <a:rPr lang="en-US" sz="1400" b="0" i="0" u="none" strike="noStrike" cap="none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1100" b="0" i="0" u="none" strike="noStrike" cap="none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rPr>
                <a:t>(R)</a:t>
              </a:r>
              <a:endParaRPr sz="1400" b="0" i="0" u="none" strike="noStrike" cap="none">
                <a:solidFill>
                  <a:srgbClr val="00796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7"/>
            <p:cNvSpPr/>
            <p:nvPr/>
          </p:nvSpPr>
          <p:spPr>
            <a:xfrm>
              <a:off x="4454669" y="2786272"/>
              <a:ext cx="3497474" cy="532837"/>
            </a:xfrm>
            <a:custGeom>
              <a:avLst/>
              <a:gdLst/>
              <a:ahLst/>
              <a:cxnLst/>
              <a:rect l="l" t="t" r="r" b="b"/>
              <a:pathLst>
                <a:path w="4163659" h="628716" extrusionOk="0">
                  <a:moveTo>
                    <a:pt x="0" y="0"/>
                  </a:moveTo>
                  <a:lnTo>
                    <a:pt x="4163659" y="0"/>
                  </a:lnTo>
                  <a:lnTo>
                    <a:pt x="4163659" y="628716"/>
                  </a:lnTo>
                  <a:lnTo>
                    <a:pt x="0" y="62871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76200" tIns="76200" rIns="76200" bIns="762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>
                  <a:solidFill>
                    <a:srgbClr val="00796B"/>
                  </a:solidFill>
                </a:rPr>
                <a:t>LDA, QDA, KNN, Logistic Regression</a:t>
              </a:r>
              <a:endParaRPr sz="1400" b="0" i="0" u="none" strike="noStrike" cap="none">
                <a:solidFill>
                  <a:srgbClr val="00796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p17"/>
          <p:cNvSpPr/>
          <p:nvPr/>
        </p:nvSpPr>
        <p:spPr>
          <a:xfrm>
            <a:off x="2015575" y="709150"/>
            <a:ext cx="2133392" cy="4564478"/>
          </a:xfrm>
          <a:custGeom>
            <a:avLst/>
            <a:gdLst/>
            <a:ahLst/>
            <a:cxnLst/>
            <a:rect l="l" t="t" r="r" b="b"/>
            <a:pathLst>
              <a:path w="2770639" h="1257432" extrusionOk="0">
                <a:moveTo>
                  <a:pt x="0" y="0"/>
                </a:moveTo>
                <a:lnTo>
                  <a:pt x="2770639" y="0"/>
                </a:lnTo>
                <a:lnTo>
                  <a:pt x="2770639" y="1257432"/>
                </a:lnTo>
                <a:lnTo>
                  <a:pt x="0" y="1257432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06675" tIns="106675" rIns="106675" bIns="1066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>
                <a:solidFill>
                  <a:srgbClr val="00796B"/>
                </a:solidFill>
              </a:rPr>
              <a:t>Naive Prediction</a:t>
            </a:r>
            <a:endParaRPr sz="1800" b="1">
              <a:solidFill>
                <a:srgbClr val="00796B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00796B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00796B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>
                <a:solidFill>
                  <a:srgbClr val="00796B"/>
                </a:solidFill>
              </a:rPr>
              <a:t>Single Tree</a:t>
            </a:r>
            <a:endParaRPr sz="1800" b="1">
              <a:solidFill>
                <a:srgbClr val="00796B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00796B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00796B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>
                <a:solidFill>
                  <a:srgbClr val="00796B"/>
                </a:solidFill>
              </a:rPr>
              <a:t>Many Trees</a:t>
            </a:r>
            <a:endParaRPr sz="1800" b="1">
              <a:solidFill>
                <a:srgbClr val="00796B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200" b="1">
                <a:solidFill>
                  <a:srgbClr val="00796B"/>
                </a:solidFill>
              </a:rPr>
              <a:t>(Ensemble Model)</a:t>
            </a:r>
            <a:endParaRPr sz="1200" b="1">
              <a:solidFill>
                <a:srgbClr val="00796B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00796B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00796B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>
                <a:solidFill>
                  <a:srgbClr val="00796B"/>
                </a:solidFill>
              </a:rPr>
              <a:t>Other Models</a:t>
            </a:r>
            <a:endParaRPr sz="1800" b="1">
              <a:solidFill>
                <a:srgbClr val="00796B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00796B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00796B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b="1">
                <a:solidFill>
                  <a:srgbClr val="00796B"/>
                </a:solidFill>
              </a:rPr>
              <a:t>*Comparison</a:t>
            </a:r>
            <a:endParaRPr sz="1800" b="1">
              <a:solidFill>
                <a:srgbClr val="00796B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b="1">
                <a:solidFill>
                  <a:srgbClr val="00796B"/>
                </a:solidFill>
              </a:rPr>
              <a:t>*Problem sets</a:t>
            </a:r>
            <a:endParaRPr b="1">
              <a:solidFill>
                <a:srgbClr val="00796B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00796B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00796B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>
              <a:solidFill>
                <a:srgbClr val="00796B"/>
              </a:solidFill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708955" y="1979163"/>
            <a:ext cx="2327337" cy="1065674"/>
          </a:xfrm>
          <a:custGeom>
            <a:avLst/>
            <a:gdLst/>
            <a:ahLst/>
            <a:cxnLst/>
            <a:rect l="l" t="t" r="r" b="b"/>
            <a:pathLst>
              <a:path w="2770639" h="1257432" extrusionOk="0">
                <a:moveTo>
                  <a:pt x="0" y="0"/>
                </a:moveTo>
                <a:lnTo>
                  <a:pt x="2770639" y="0"/>
                </a:lnTo>
                <a:lnTo>
                  <a:pt x="2770639" y="1257432"/>
                </a:lnTo>
                <a:lnTo>
                  <a:pt x="0" y="1257432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106675" tIns="106675" rIns="103225" bIns="1066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300" b="1">
                <a:solidFill>
                  <a:srgbClr val="999999"/>
                </a:solidFill>
              </a:rPr>
              <a:t>Case</a:t>
            </a:r>
            <a:endParaRPr sz="1900" b="0" i="0" u="none" strike="noStrike" cap="none">
              <a:solidFill>
                <a:srgbClr val="9999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1729675" y="936650"/>
            <a:ext cx="285900" cy="2722500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7"/>
          <p:cNvSpPr/>
          <p:nvPr/>
        </p:nvSpPr>
        <p:spPr>
          <a:xfrm>
            <a:off x="4407532" y="709150"/>
            <a:ext cx="4183665" cy="532837"/>
          </a:xfrm>
          <a:custGeom>
            <a:avLst/>
            <a:gdLst/>
            <a:ahLst/>
            <a:cxnLst/>
            <a:rect l="l" t="t" r="r" b="b"/>
            <a:pathLst>
              <a:path w="2770639" h="628716" extrusionOk="0">
                <a:moveTo>
                  <a:pt x="0" y="0"/>
                </a:moveTo>
                <a:lnTo>
                  <a:pt x="2770639" y="0"/>
                </a:lnTo>
                <a:lnTo>
                  <a:pt x="2770639" y="628716"/>
                </a:lnTo>
                <a:lnTo>
                  <a:pt x="0" y="628716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76200" tIns="76200" rIns="76200" bIns="762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>
                <a:solidFill>
                  <a:srgbClr val="00796B"/>
                </a:solidFill>
              </a:rPr>
              <a:t>Use most common category to predict</a:t>
            </a:r>
            <a:endParaRPr sz="1400" b="0" i="0" u="none" strike="noStrike" cap="none">
              <a:solidFill>
                <a:srgbClr val="00796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4150600" y="2343675"/>
            <a:ext cx="151500" cy="736200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0" name="Google Shape;120;p17"/>
          <p:cNvCxnSpPr/>
          <p:nvPr/>
        </p:nvCxnSpPr>
        <p:spPr>
          <a:xfrm>
            <a:off x="4897450" y="1098675"/>
            <a:ext cx="0" cy="333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Google Shape;121;p17"/>
          <p:cNvCxnSpPr/>
          <p:nvPr/>
        </p:nvCxnSpPr>
        <p:spPr>
          <a:xfrm>
            <a:off x="4897450" y="1797638"/>
            <a:ext cx="0" cy="333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2" name="Google Shape;122;p17"/>
          <p:cNvCxnSpPr/>
          <p:nvPr/>
        </p:nvCxnSpPr>
        <p:spPr>
          <a:xfrm>
            <a:off x="4897450" y="2492413"/>
            <a:ext cx="0" cy="333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3" name="Google Shape;123;p17"/>
          <p:cNvCxnSpPr/>
          <p:nvPr/>
        </p:nvCxnSpPr>
        <p:spPr>
          <a:xfrm>
            <a:off x="4897450" y="3206788"/>
            <a:ext cx="0" cy="333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4" name="Google Shape;124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/>
        </p:nvSpPr>
        <p:spPr>
          <a:xfrm>
            <a:off x="438200" y="2103400"/>
            <a:ext cx="6410400" cy="19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Lato"/>
                <a:ea typeface="Lato"/>
                <a:cs typeface="Lato"/>
                <a:sym typeface="Lato"/>
              </a:rPr>
              <a:t>NAIVE PREDICTION</a:t>
            </a:r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495300" y="2571750"/>
            <a:ext cx="8208000" cy="1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Lato"/>
                <a:ea typeface="Lato"/>
                <a:cs typeface="Lato"/>
                <a:sym typeface="Lato"/>
              </a:rPr>
              <a:t>IS THE ACCURACY </a:t>
            </a:r>
            <a:r>
              <a:rPr lang="en-US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0.839</a:t>
            </a:r>
            <a:r>
              <a:rPr lang="en-US" sz="1200">
                <a:latin typeface="Lato"/>
                <a:ea typeface="Lato"/>
                <a:cs typeface="Lato"/>
                <a:sym typeface="Lato"/>
              </a:rPr>
              <a:t> GOOD OR NOT?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4325" y="480150"/>
            <a:ext cx="5119675" cy="336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/>
        </p:nvSpPr>
        <p:spPr>
          <a:xfrm>
            <a:off x="451150" y="2168888"/>
            <a:ext cx="3720900" cy="11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Lato"/>
                <a:ea typeface="Lato"/>
                <a:cs typeface="Lato"/>
                <a:sym typeface="Lato"/>
              </a:rPr>
              <a:t>TRY A SINGLE TREE</a:t>
            </a:r>
            <a:endParaRPr sz="240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495300" y="2571750"/>
            <a:ext cx="2981400" cy="1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ato"/>
                <a:ea typeface="Lato"/>
                <a:cs typeface="Lato"/>
                <a:sym typeface="Lato"/>
              </a:rPr>
              <a:t>Let’s review some concepts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3">
            <a:alphaModFix/>
          </a:blip>
          <a:srcRect l="15431" t="2458" r="11677"/>
          <a:stretch/>
        </p:blipFill>
        <p:spPr>
          <a:xfrm>
            <a:off x="3943450" y="251980"/>
            <a:ext cx="5200550" cy="463954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CONCEPT TIME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dirty="0"/>
              <a:t>Single Decision Tree</a:t>
            </a:r>
            <a:endParaRPr sz="1800" b="0" dirty="0"/>
          </a:p>
        </p:txBody>
      </p:sp>
      <p:sp>
        <p:nvSpPr>
          <p:cNvPr id="146" name="Google Shape;146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1031</Words>
  <Application>Microsoft Office PowerPoint</Application>
  <PresentationFormat>全屏显示(16:9)</PresentationFormat>
  <Paragraphs>261</Paragraphs>
  <Slides>48</Slides>
  <Notes>45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54" baseType="lpstr">
      <vt:lpstr>Lato</vt:lpstr>
      <vt:lpstr>Raleway</vt:lpstr>
      <vt:lpstr>Arial</vt:lpstr>
      <vt:lpstr>Calibri</vt:lpstr>
      <vt:lpstr>Leelawadee</vt:lpstr>
      <vt:lpstr>Streamline</vt:lpstr>
      <vt:lpstr>Random Forest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CONCEPT TIME Single Decision Tree</vt:lpstr>
      <vt:lpstr>Regression Tree</vt:lpstr>
      <vt:lpstr>PowerPoint 演示文稿</vt:lpstr>
      <vt:lpstr>CASE TIME IN R</vt:lpstr>
      <vt:lpstr>PowerPoint 演示文稿</vt:lpstr>
      <vt:lpstr>PowerPoint 演示文稿</vt:lpstr>
      <vt:lpstr>PowerPoint 演示文稿</vt:lpstr>
      <vt:lpstr>Advantages &amp; Disadvantages of single trees </vt:lpstr>
      <vt:lpstr>PowerPoint 演示文稿</vt:lpstr>
      <vt:lpstr>CONCEPT TIME  Ensembling Bagging</vt:lpstr>
      <vt:lpstr>Ensemble</vt:lpstr>
      <vt:lpstr>Average a set of observations</vt:lpstr>
      <vt:lpstr>What is the temperature  going to reach tomorrow?</vt:lpstr>
      <vt:lpstr>Continue → trees</vt:lpstr>
      <vt:lpstr>PowerPoint 演示文稿</vt:lpstr>
      <vt:lpstr>Bagging</vt:lpstr>
      <vt:lpstr>PowerPoint 演示文稿</vt:lpstr>
      <vt:lpstr>CASE TIME </vt:lpstr>
      <vt:lpstr>PowerPoint 演示文稿</vt:lpstr>
      <vt:lpstr>Advantages &amp; Disadvantages </vt:lpstr>
      <vt:lpstr>PowerPoint 演示文稿</vt:lpstr>
      <vt:lpstr>CONCEPT TIME  Random Forest</vt:lpstr>
      <vt:lpstr>PowerPoint 演示文稿</vt:lpstr>
      <vt:lpstr>PowerPoint 演示文稿</vt:lpstr>
      <vt:lpstr>PowerPoint 演示文稿</vt:lpstr>
      <vt:lpstr>Hyperparameters</vt:lpstr>
      <vt:lpstr>CASE TIME </vt:lpstr>
      <vt:lpstr>PowerPoint 演示文稿</vt:lpstr>
      <vt:lpstr>Advantages</vt:lpstr>
      <vt:lpstr>CONCEPT TIME Variable Importance</vt:lpstr>
      <vt:lpstr>Variable Importance</vt:lpstr>
      <vt:lpstr>CASE TIME </vt:lpstr>
      <vt:lpstr>PowerPoint 演示文稿</vt:lpstr>
      <vt:lpstr>PowerPoint 演示文稿</vt:lpstr>
      <vt:lpstr>PowerPoint 演示文稿</vt:lpstr>
      <vt:lpstr>We are not  comfortable though </vt:lpstr>
      <vt:lpstr>CASE TIME </vt:lpstr>
      <vt:lpstr>PowerPoint 演示文稿</vt:lpstr>
      <vt:lpstr>CASE TIME </vt:lpstr>
      <vt:lpstr>PROBLEM SETS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Random Forest</dc:title>
  <cp:lastModifiedBy>KAITAN SUN</cp:lastModifiedBy>
  <cp:revision>9</cp:revision>
  <dcterms:modified xsi:type="dcterms:W3CDTF">2019-02-27T14:22:19Z</dcterms:modified>
</cp:coreProperties>
</file>